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Work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WorkSans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WorkSans-italic.fntdata"/><Relationship Id="rId14" Type="http://schemas.openxmlformats.org/officeDocument/2006/relationships/slide" Target="slides/slide9.xml"/><Relationship Id="rId36" Type="http://schemas.openxmlformats.org/officeDocument/2006/relationships/font" Target="fonts/Work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Work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f3744e1f3_0_24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6f3744e1f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a032816f4_0_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a032816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a032816f4_0_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a032816f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032816f4_0_1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032816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032816f4_0_10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032816f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032816f4_0_4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a032816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032816f4_0_2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a032816f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032816f4_0_7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032816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a032816f4_0_2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a032816f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032816f4_0_3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a032816f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032816f4_0_2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032816f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f3744e1f3_0_2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f3744e1f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032816f4_0_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032816f4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a032816f4_0_3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a032816f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e26f5b25c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e26f5b2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032816f4_0_2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a032816f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a032816f4_0_2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a032816f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26f5b25c_0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e26f5b2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26f5b25c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26f5b2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a032816f4_0_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a032816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a032816f4_0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a032816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3744e1f3_0_2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3744e1f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032816f4_0_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032816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a032816f4_0_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a032816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" y="0"/>
            <a:ext cx="914399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1291800" y="1327350"/>
            <a:ext cx="5333100" cy="27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Char char="●"/>
              <a:defRPr b="1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1291800" y="4249450"/>
            <a:ext cx="35079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9110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0350" y="1434025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  <a:defRPr sz="2400">
                <a:solidFill>
                  <a:srgbClr val="33333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050300" y="1516975"/>
            <a:ext cx="5404200" cy="18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  <a:defRPr b="1" sz="2400">
                <a:solidFill>
                  <a:srgbClr val="33333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3">
  <p:cSld name="SECTION_HEADER_1_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2151875" y="1687975"/>
            <a:ext cx="51909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2">
  <p:cSld name="SECTION_HEADER_1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2 2">
  <p:cSld name="SECTION_HEADER_1_2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2799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2" type="subTitle"/>
          </p:nvPr>
        </p:nvSpPr>
        <p:spPr>
          <a:xfrm>
            <a:off x="35053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3" type="subTitle"/>
          </p:nvPr>
        </p:nvSpPr>
        <p:spPr>
          <a:xfrm>
            <a:off x="57307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2 1">
  <p:cSld name="SECTION_HEADER_1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/>
          <p:nvPr>
            <p:ph type="title"/>
          </p:nvPr>
        </p:nvSpPr>
        <p:spPr>
          <a:xfrm>
            <a:off x="1941000" y="1789550"/>
            <a:ext cx="52620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8000" y="3247275"/>
            <a:ext cx="3828000" cy="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b="1" sz="2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zallyhg/PlatziMaster" TargetMode="External"/><Relationship Id="rId4" Type="http://schemas.openxmlformats.org/officeDocument/2006/relationships/hyperlink" Target="https://github.com/zallyhg/PlatziMast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/>
        </p:nvSpPr>
        <p:spPr>
          <a:xfrm>
            <a:off x="2968525" y="1071750"/>
            <a:ext cx="54669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 números, operaciones y notaciones</a:t>
            </a:r>
            <a:endParaRPr b="1" sz="4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2968525" y="4359725"/>
            <a:ext cx="30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D9EAD3"/>
                </a:solidFill>
                <a:latin typeface="Lato"/>
                <a:ea typeface="Lato"/>
                <a:cs typeface="Lato"/>
                <a:sym typeface="Lato"/>
              </a:rPr>
              <a:t>Zally </a:t>
            </a:r>
            <a:endParaRPr>
              <a:solidFill>
                <a:srgbClr val="D9EAD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25" y="1552575"/>
            <a:ext cx="313372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150" y="1419225"/>
            <a:ext cx="18669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432750" y="1168100"/>
            <a:ext cx="82785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AutoNum type="arabicPeriod"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Números : valores conocidos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AutoNum type="arabicPeriod"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Letras: valores desconocidos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AutoNum type="arabicPeriod"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Cantidades conocidas: primeras letras del alfabeto (a, b, c …)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AutoNum type="arabicPeriod"/>
            </a:pPr>
            <a:r>
              <a:rPr b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Cantidades desconocidas: últimas letras (u, v, w, x, y, z)</a:t>
            </a:r>
            <a:endParaRPr b="1"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168225" y="244925"/>
            <a:ext cx="8278500" cy="46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Una fórmula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algebraica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representa con letras una regla o principio general.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A= b x h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Ejemplo?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Dado un rectángulo de base 6 y altura 10 calcule el área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Dada la siguiente fórmula calcule x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x= a * b</a:t>
            </a:r>
            <a:b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Donde a=6 y b= 10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432750" y="1168100"/>
            <a:ext cx="82785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Cuál es el coeficiente de 3a?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Cuál el exponente y coeficiente de 6?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Qué es cero?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Cuál es el valor absoluto y relativo de una deuda de 20 dólares?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941000" y="1789550"/>
            <a:ext cx="52620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Entendiendo las notaciones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2658000" y="3247275"/>
            <a:ext cx="3828000" cy="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432750" y="668450"/>
            <a:ext cx="82785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una  expresión algebraíca puedes encontrar 4 elementos: Signo, Coeficiente, Literales y Grado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Grado es la suma de los exponentes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Literales las letras que aparecen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4294967295" type="body"/>
          </p:nvPr>
        </p:nvSpPr>
        <p:spPr>
          <a:xfrm>
            <a:off x="5506000" y="924450"/>
            <a:ext cx="26706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Igualdad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Equivalencia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Definición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Sumatoria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Producto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Sucesión matemática</a:t>
            </a:r>
            <a:endParaRPr/>
          </a:p>
        </p:txBody>
      </p:sp>
      <p:sp>
        <p:nvSpPr>
          <p:cNvPr id="150" name="Google Shape;150;p26"/>
          <p:cNvSpPr txBox="1"/>
          <p:nvPr>
            <p:ph idx="4294967295" type="body"/>
          </p:nvPr>
        </p:nvSpPr>
        <p:spPr>
          <a:xfrm>
            <a:off x="269975" y="924450"/>
            <a:ext cx="26706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=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~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∏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:=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...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⅀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4294967295" type="body"/>
          </p:nvPr>
        </p:nvSpPr>
        <p:spPr>
          <a:xfrm>
            <a:off x="332475" y="924450"/>
            <a:ext cx="37842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Igualdad (=)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Equivalencia (~)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Definición (:=)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Sumatoria(⅀)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Producto (∏)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Sucesión matemática (...)</a:t>
            </a:r>
            <a:endParaRPr sz="200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00" y="465300"/>
            <a:ext cx="776543" cy="8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358" y="465300"/>
            <a:ext cx="776543" cy="8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4530800" y="465325"/>
            <a:ext cx="5325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endParaRPr sz="3300"/>
          </a:p>
        </p:txBody>
      </p:sp>
      <p:sp>
        <p:nvSpPr>
          <p:cNvPr id="159" name="Google Shape;159;p27"/>
          <p:cNvSpPr txBox="1"/>
          <p:nvPr/>
        </p:nvSpPr>
        <p:spPr>
          <a:xfrm>
            <a:off x="3629200" y="1820475"/>
            <a:ext cx="5190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Perros := </a:t>
            </a:r>
            <a:r>
              <a:rPr lang="en" sz="1600">
                <a:solidFill>
                  <a:schemeClr val="dk1"/>
                </a:solidFill>
              </a:rPr>
              <a:t>{Beagle, Labrador … Cocker S.} </a:t>
            </a:r>
            <a:endParaRPr sz="16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00" y="2655675"/>
            <a:ext cx="776543" cy="8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520" y="2731875"/>
            <a:ext cx="682851" cy="6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4638388" y="2731875"/>
            <a:ext cx="5085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~</a:t>
            </a:r>
            <a:endParaRPr sz="2800"/>
          </a:p>
        </p:txBody>
      </p:sp>
      <p:sp>
        <p:nvSpPr>
          <p:cNvPr id="163" name="Google Shape;163;p27"/>
          <p:cNvSpPr txBox="1"/>
          <p:nvPr/>
        </p:nvSpPr>
        <p:spPr>
          <a:xfrm>
            <a:off x="3754100" y="3897575"/>
            <a:ext cx="7767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⅀</a:t>
            </a:r>
            <a:endParaRPr sz="40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350" y="4151800"/>
            <a:ext cx="298883" cy="3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523" y="4063313"/>
            <a:ext cx="396026" cy="3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399" y="4548650"/>
            <a:ext cx="508500" cy="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9110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50350" y="1434025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Ordenar los números que se encuentran en un arreglo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97" y="2527675"/>
            <a:ext cx="3956475" cy="2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229200" y="1965150"/>
            <a:ext cx="50052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esta clase lograrás entender la notación matemática de problemas de algoritmia y optimización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9110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 a pasito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50350" y="1434025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Planteamiento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Datos de entrada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Análisis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Elegir el algoritmo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Probar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9110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 un algoritmo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450350" y="1434025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void quicksort(int a, int b) { 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if (a&gt;=b) </a:t>
            </a:r>
            <a:br>
              <a:rPr lang="en" sz="1500"/>
            </a:br>
            <a:r>
              <a:rPr lang="en" sz="1500"/>
              <a:t>		return 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 = particion(a, b) // Pivote que separará los datos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quicksort(a, p-1) // Primera parte de los datos 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quicksort(p+1, b) // Segunda parte de los datos 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}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950" y="181775"/>
            <a:ext cx="1180000" cy="1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432750" y="1361775"/>
            <a:ext cx="82785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Tienes una lista desordenada con N números distintos los cuales tienen valores entre 0 y M.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Llamemos al primer número de esta lista a0 .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Debes ordenar los números de la lista y ver en qué posición queda el número a0 . En este problema la primera posición de la lista es la posición 0 y la última es la posición N – 1.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606900" y="568225"/>
            <a:ext cx="7172100" cy="4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Entiende la descripción del problema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Define los datos de entrada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Haz</a:t>
            </a:r>
            <a:r>
              <a:rPr lang="en" sz="1900">
                <a:solidFill>
                  <a:srgbClr val="434343"/>
                </a:solidFill>
              </a:rPr>
              <a:t> tu análisis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Resume tus conclusiones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Elige o define el algoritmo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Prueba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AutoNum type="arabicPeriod"/>
            </a:pPr>
            <a:r>
              <a:rPr lang="en" sz="1900">
                <a:solidFill>
                  <a:srgbClr val="434343"/>
                </a:solidFill>
              </a:rPr>
              <a:t>Obtén</a:t>
            </a:r>
            <a:r>
              <a:rPr lang="en" sz="1900">
                <a:solidFill>
                  <a:srgbClr val="434343"/>
                </a:solidFill>
              </a:rPr>
              <a:t> la complejidad computacional * not yet, next class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Descripción en </a:t>
            </a:r>
            <a:r>
              <a:rPr lang="e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https://github.com/zallyhg/PlatziMaster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Tarea 1 Platzi Master.md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7" name="Google Shape;197;p32"/>
          <p:cNvSpPr txBox="1"/>
          <p:nvPr/>
        </p:nvSpPr>
        <p:spPr>
          <a:xfrm>
            <a:off x="3533100" y="4675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https://github.com/zallyhg/PlatziMaster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9110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Cursos recomendados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450350" y="1434025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de pensamiento lógico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Curso básico de algoritmos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Curso de algoritmos de ordenamiento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Curso de matemáticas discretas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subTitle"/>
          </p:nvPr>
        </p:nvSpPr>
        <p:spPr>
          <a:xfrm>
            <a:off x="12799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Divide el problema</a:t>
            </a:r>
            <a:endParaRPr/>
          </a:p>
        </p:txBody>
      </p:sp>
      <p:sp>
        <p:nvSpPr>
          <p:cNvPr id="209" name="Google Shape;209;p34"/>
          <p:cNvSpPr txBox="1"/>
          <p:nvPr>
            <p:ph idx="2" type="subTitle"/>
          </p:nvPr>
        </p:nvSpPr>
        <p:spPr>
          <a:xfrm>
            <a:off x="35053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 un paso a la vez</a:t>
            </a:r>
            <a:endParaRPr/>
          </a:p>
        </p:txBody>
      </p:sp>
      <p:sp>
        <p:nvSpPr>
          <p:cNvPr id="210" name="Google Shape;210;p34"/>
          <p:cNvSpPr txBox="1"/>
          <p:nvPr>
            <p:ph idx="3" type="subTitle"/>
          </p:nvPr>
        </p:nvSpPr>
        <p:spPr>
          <a:xfrm>
            <a:off x="5730750" y="3910950"/>
            <a:ext cx="2133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 lo lograrás, cree en ti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150" y="2429700"/>
            <a:ext cx="1230875" cy="1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63" y="2429700"/>
            <a:ext cx="1230875" cy="1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000" y="2341550"/>
            <a:ext cx="1230851" cy="12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1508750" y="450675"/>
            <a:ext cx="6133200" cy="12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por último...</a:t>
            </a:r>
            <a:endParaRPr b="1" sz="3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387450" y="177600"/>
            <a:ext cx="71229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¿Qué áreas de matemáticas puedo encontrar en programación?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606900" y="1411650"/>
            <a:ext cx="71721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</a:rPr>
              <a:t>Aritmética			</a:t>
            </a:r>
            <a:r>
              <a:rPr lang="en" sz="1900">
                <a:solidFill>
                  <a:srgbClr val="434343"/>
                </a:solidFill>
              </a:rPr>
              <a:t>Álgebra,  Cálculo,  Probabilidad y Estadística			</a:t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34343"/>
                </a:solidFill>
              </a:rPr>
              <a:t>Lógica</a:t>
            </a:r>
            <a:r>
              <a:rPr lang="en" sz="1900"/>
              <a:t>	</a:t>
            </a:r>
            <a:r>
              <a:rPr lang="en" sz="2000"/>
              <a:t>			Grafos y más...	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0" y="1944550"/>
            <a:ext cx="925870" cy="8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949" y="1981549"/>
            <a:ext cx="925870" cy="8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214" y="1981553"/>
            <a:ext cx="925870" cy="8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2479" y="1944550"/>
            <a:ext cx="925870" cy="81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751" y="3788600"/>
            <a:ext cx="810626" cy="8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5125" y="3658738"/>
            <a:ext cx="1602525" cy="133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87450" y="17760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¿A qué notación matemáticas enfrentar en programación?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606900" y="1411650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00" y="1607575"/>
            <a:ext cx="3742947" cy="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38" y="2402350"/>
            <a:ext cx="2700225" cy="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575" y="4056025"/>
            <a:ext cx="1046825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200" y="4056025"/>
            <a:ext cx="1046825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898" y="2909403"/>
            <a:ext cx="3742949" cy="82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426650" y="402950"/>
            <a:ext cx="59613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para que me sirven las matemáticas en programación?</a:t>
            </a:r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606900" y="1411650"/>
            <a:ext cx="59139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666666"/>
                </a:solidFill>
              </a:rPr>
              <a:t>No sólo es Ciencia de datos e Inteligencia artificial… También puedes:</a:t>
            </a:r>
            <a:endParaRPr sz="2300">
              <a:solidFill>
                <a:srgbClr val="666666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300"/>
              <a:buChar char="●"/>
            </a:pPr>
            <a:r>
              <a:rPr lang="en" sz="2300">
                <a:solidFill>
                  <a:srgbClr val="666666"/>
                </a:solidFill>
              </a:rPr>
              <a:t>Entender de complejidad computacional</a:t>
            </a:r>
            <a:endParaRPr sz="2300">
              <a:solidFill>
                <a:srgbClr val="666666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Char char="●"/>
            </a:pPr>
            <a:r>
              <a:rPr lang="en" sz="2300">
                <a:solidFill>
                  <a:srgbClr val="666666"/>
                </a:solidFill>
              </a:rPr>
              <a:t>Optimizar mi código en recursos</a:t>
            </a:r>
            <a:endParaRPr sz="2300">
              <a:solidFill>
                <a:srgbClr val="666666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Char char="●"/>
            </a:pPr>
            <a:r>
              <a:rPr lang="en" sz="2300">
                <a:solidFill>
                  <a:srgbClr val="666666"/>
                </a:solidFill>
              </a:rPr>
              <a:t>Mejorar mi pensamiento lógico matemático</a:t>
            </a:r>
            <a:endParaRPr sz="2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2" type="subTitle"/>
          </p:nvPr>
        </p:nvSpPr>
        <p:spPr>
          <a:xfrm>
            <a:off x="1291800" y="4003450"/>
            <a:ext cx="3507900" cy="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IDK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1291800" y="1327350"/>
            <a:ext cx="5595900" cy="27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</a:t>
            </a:r>
            <a:r>
              <a:rPr lang="en"/>
              <a:t>ún las computadoras más avanzadas del mundo tienen sus limitaciones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1941000" y="1789550"/>
            <a:ext cx="5262000" cy="11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números</a:t>
            </a:r>
            <a:endParaRPr/>
          </a:p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2658000" y="3247275"/>
            <a:ext cx="3828000" cy="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Aquí va un subtítulo o descripción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650" y="1132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87825" y="4264000"/>
            <a:ext cx="82785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aritmética un número representa un valor determinado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587825" y="3477975"/>
            <a:ext cx="82785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álgebra se busca generalizar, por lo que las cantidades se representan con letras, las cuales pueden tener cualquier valor. Por eso usamos números y letras.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592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